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2" r:id="rId2"/>
    <p:sldId id="265" r:id="rId3"/>
    <p:sldId id="256" r:id="rId4"/>
    <p:sldId id="263" r:id="rId5"/>
    <p:sldId id="257" r:id="rId6"/>
    <p:sldId id="258" r:id="rId7"/>
    <p:sldId id="264" r:id="rId8"/>
    <p:sldId id="267" r:id="rId9"/>
    <p:sldId id="268" r:id="rId10"/>
    <p:sldId id="259" r:id="rId11"/>
    <p:sldId id="260" r:id="rId12"/>
    <p:sldId id="261" r:id="rId13"/>
    <p:sldId id="266" r:id="rId14"/>
  </p:sldIdLst>
  <p:sldSz cx="12192000" cy="6858000"/>
  <p:notesSz cx="6858000" cy="9144000"/>
  <p:defaultTextStyle>
    <a:defPPr>
      <a:defRPr lang="en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8D5FD6-CB6B-4403-9C5D-A45CA91F0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00CED09-FADD-4D9C-A5D4-5CCE54FFE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A355F3A-07A7-409A-A764-0EB5A8637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B93E48A-1925-4A21-B29A-1DCF9FF3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9F5272A-8778-4723-B294-189CECFDA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08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8FFDA27-0F83-42B6-BFF5-C226C887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4172361-9397-4AA3-91A4-16A9885BC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4673C69-52D9-4D07-8736-7C87C128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610CA24-58E5-4600-A2E6-EBFAA645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AD83B02-D03A-4E27-AB03-3C84B13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0790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CB801A61-8D03-4130-AD8A-C9B451DED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C020114-01AA-450D-B378-10EA7E4D8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063DD8C-A882-4176-B9C8-C32E6740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8946E03-9D29-4F1F-9C3E-8297A7AB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F66E4C-AE05-4933-881E-9AB09D41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514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3E037D0-350C-4415-8FCA-C292DA5E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A1C30C2-AB70-4CD2-9C21-B507D77C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5C18D70-604C-4B36-8099-847FC677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A6452B5-366A-4D95-926E-80F3A3ED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D3228D-CB3C-45B1-8962-9B21918E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570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257C40-8F57-4EE6-B399-C3A6B33DB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37EA4BF-8BC0-45D6-AD3C-657F764B1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9D0BF16-B950-4880-A4BF-E44EE032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C36EF6E-D52B-41D0-812F-F3BEC5BF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DA80CFD-5A82-4DA3-A300-1F1A49B4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613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BCCA813-20D4-4CF4-B5DB-8C9EEEB3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2F93045-5CA7-4435-AE86-7E491080E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DE6A584-979B-485A-BDC7-76CAF5601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A83B37C-86E1-4AD3-B4D8-A2A8010F5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CB8A736-2497-46C6-BAB2-A08E5988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39754FC-BBC9-46A2-9A9E-4FCC5C79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8846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8A7DB0-81A8-4EF7-8696-73D25E1B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6B51473-7835-4AAF-BDB1-38D71134A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76A608E-277E-4A38-A6A1-AFAA28477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FE5AD226-51DC-4BED-9C30-A4558AFD2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191D0AC-86AA-401F-B2FD-84CF6AFFB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41B1A08-B873-4446-95E0-91895AA8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5FE7F88-77D1-4F08-81BC-9C4188E7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1B0230E5-5701-4213-AC29-F303442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5238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E0C56A9-D339-4BF2-91E9-A98A28EB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804443F2-3F93-4E23-994C-4A08198E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328CD7E3-0A5E-4565-B988-35477F11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3D33D50-80B6-4CE7-A6DA-B1FBD1E4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8065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3A4DBC2-77C9-4CE6-806D-9C41CA0F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963561F-A00C-4090-8856-15116D6C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1A22552-CDFC-4FB3-849E-9CD72229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62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59F6FAC-C55D-476F-B169-E5B31751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B5467B5-9B1D-46A8-903C-0D9F0F33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1E2C2AC-B94F-4B83-9ED9-AE113C9A6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B1C4634-3492-4333-B8AA-BFD4B162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B652E2C-6676-46CC-AAE3-64FF876D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CB24781-DA68-4176-8C06-E5683ED5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065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4E9DF58-9C54-4844-9C77-F2A866BA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63B60EC-892F-43A2-BB8F-1B087EA7B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D75AB38-B545-4B04-8FE6-D5C96B7A6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61F4BAC-D3A0-4628-9AE4-1BF4CCBC5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782658F-A255-4E5A-AE99-24D7B8F4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C68D0D2-E7AA-4444-A68A-C2CDBAEA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736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C0C6AB5-9D51-4BB2-B25C-B569FDC9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DFE7A7C-1B35-46C4-B97D-11D01467B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58C4D08-E59B-4F31-869D-CFB1BB650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2F061-4482-4875-8135-98C74E0120CF}" type="datetimeFigureOut">
              <a:rPr lang="en-IL" smtClean="0"/>
              <a:t>10/08/2021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B55246-2481-467D-8E1F-E1801A472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A438D25-E65D-412E-B33F-33F101490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E6797-AD30-4776-865D-7045DD5DBA4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053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s.slack.com/files-pri/T024BER4JGL-F02B34VMFG9/image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: Shape 72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מובילאיי - מערכת המסייעת במניעת תאונות דרכים - Mobileye ®">
            <a:extLst>
              <a:ext uri="{FF2B5EF4-FFF2-40B4-BE49-F238E27FC236}">
                <a16:creationId xmlns:a16="http://schemas.microsoft.com/office/drawing/2014/main" id="{07ECC923-992C-483B-8291-9BC0DF0D4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" b="1889"/>
          <a:stretch/>
        </p:blipFill>
        <p:spPr bwMode="auto"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מובילאיי - מערכת המסייעת במניעת תאונות דרכים - Mobileye ®">
            <a:extLst>
              <a:ext uri="{FF2B5EF4-FFF2-40B4-BE49-F238E27FC236}">
                <a16:creationId xmlns:a16="http://schemas.microsoft.com/office/drawing/2014/main" id="{7A6BC1DA-1191-443F-86CA-F6AD408A8C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3609" y="2334827"/>
            <a:ext cx="8658780" cy="200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608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50F3F64-0360-4111-8745-BE18C19E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2A6D87-255F-40B2-AB24-FA429610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7332C86C-46BC-456F-8B3D-67098F94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366236" y="-2665477"/>
            <a:ext cx="5486400" cy="12188952"/>
          </a:xfrm>
          <a:prstGeom prst="rect">
            <a:avLst/>
          </a:prstGeom>
        </p:spPr>
      </p:pic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82A34CF-82E3-4D4D-904D-576108461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4488" y="685797"/>
            <a:ext cx="5915841" cy="5342141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0068B5"/>
                </a:solidFill>
              </a:rPr>
              <a:t>improvements:</a:t>
            </a:r>
          </a:p>
          <a:p>
            <a:r>
              <a:rPr lang="en-US" sz="2800" dirty="0"/>
              <a:t>Select kernel size by trial and error</a:t>
            </a:r>
          </a:p>
          <a:p>
            <a:r>
              <a:rPr lang="en-US" sz="2800" dirty="0"/>
              <a:t>Improved runtime - convolution only on every fourth pixel</a:t>
            </a:r>
          </a:p>
          <a:p>
            <a:r>
              <a:rPr lang="en-US" sz="2800" dirty="0"/>
              <a:t>(Done)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68B5"/>
                </a:solidFill>
              </a:rPr>
              <a:t>Extensions:</a:t>
            </a:r>
            <a:br>
              <a:rPr lang="en-US" sz="2800" dirty="0"/>
            </a:br>
            <a:r>
              <a:rPr lang="en-US" sz="2800" dirty="0"/>
              <a:t>Reduce the image to find larger traffic lights that have not been detected by the kernel</a:t>
            </a:r>
          </a:p>
          <a:p>
            <a:r>
              <a:rPr lang="en-US" sz="2800" dirty="0"/>
              <a:t>(In future…)</a:t>
            </a:r>
            <a:endParaRPr lang="en-IL" sz="2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BFA579-30A7-4CCC-848B-C7C98ED6C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2679192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E2E8052-8E70-4103-BFC0-E9DC7D788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ectangle with white rectangles&#10;&#10;Description automatically generated with medium confidence">
            <a:extLst>
              <a:ext uri="{FF2B5EF4-FFF2-40B4-BE49-F238E27FC236}">
                <a16:creationId xmlns:a16="http://schemas.microsoft.com/office/drawing/2014/main" id="{E552EE7A-9994-4DDA-8CA2-A809034A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9" y="6172199"/>
            <a:ext cx="9239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D1FEA19-D796-4446-9C99-814722902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5400" kern="1200" dirty="0">
                <a:solidFill>
                  <a:srgbClr val="0068B5"/>
                </a:solidFill>
                <a:latin typeface="+mj-lt"/>
                <a:ea typeface="+mj-ea"/>
                <a:cs typeface="+mj-cs"/>
              </a:rPr>
              <a:t>Another approach: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115BE81-CBE2-423D-8A88-E066DFA88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Convert image to black and white </a:t>
            </a:r>
          </a:p>
          <a:p>
            <a:pPr indent="-228600" algn="l"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Finding suspicious spots</a:t>
            </a:r>
          </a:p>
          <a:p>
            <a:pPr indent="-228600" algn="l"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Identify the color in the original image for each  suspicious spot :</a:t>
            </a:r>
          </a:p>
          <a:p>
            <a:pPr algn="l" rtl="0"/>
            <a:r>
              <a:rPr lang="en-US" dirty="0">
                <a:effectLst/>
              </a:rPr>
              <a:t>Done by setting average </a:t>
            </a:r>
            <a:r>
              <a:rPr lang="en-US" dirty="0" err="1">
                <a:effectLst/>
              </a:rPr>
              <a:t>rgb</a:t>
            </a:r>
            <a:r>
              <a:rPr lang="en-US" dirty="0">
                <a:effectLst/>
              </a:rPr>
              <a:t> values for each color and finding the nearest color</a:t>
            </a:r>
          </a:p>
          <a:p>
            <a:pPr indent="-228600" algn="l" rtl="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0F84E-29FE-466C-AB51-72FE12C9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85" y="6133338"/>
            <a:ext cx="9239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4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50F3F64-0360-4111-8745-BE18C19E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2A6D87-255F-40B2-AB24-FA4296102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332C86C-46BC-456F-8B3D-67098F94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366236" y="-2665477"/>
            <a:ext cx="5486400" cy="12188952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8D3A7EAB-C823-4DA7-BFA4-4B4EF9A19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862011"/>
            <a:ext cx="7086156" cy="5133976"/>
          </a:xfrm>
        </p:spPr>
        <p:txBody>
          <a:bodyPr anchor="ctr">
            <a:normAutofit/>
          </a:bodyPr>
          <a:lstStyle/>
          <a:p>
            <a:r>
              <a:rPr lang="en-US" sz="4600" dirty="0">
                <a:solidFill>
                  <a:srgbClr val="0068B5"/>
                </a:solidFill>
              </a:rPr>
              <a:t>Problem:</a:t>
            </a:r>
            <a:r>
              <a:rPr lang="en-IL" sz="4600" dirty="0"/>
              <a:t>🤔</a:t>
            </a:r>
            <a:br>
              <a:rPr lang="en-US" sz="4600" dirty="0">
                <a:solidFill>
                  <a:srgbClr val="0068B5"/>
                </a:solidFill>
              </a:rPr>
            </a:br>
            <a:r>
              <a:rPr lang="en-US" sz="4600" dirty="0"/>
              <a:t>Redundant points</a:t>
            </a:r>
            <a:br>
              <a:rPr lang="en-US" sz="4600" dirty="0"/>
            </a:br>
            <a:r>
              <a:rPr lang="en-US" sz="4600" dirty="0">
                <a:solidFill>
                  <a:srgbClr val="0068B5"/>
                </a:solidFill>
              </a:rPr>
              <a:t>Solution:</a:t>
            </a:r>
            <a:r>
              <a:rPr lang="en-IL" sz="4600" dirty="0"/>
              <a:t>💡</a:t>
            </a:r>
            <a:br>
              <a:rPr lang="en-US" sz="4600" dirty="0">
                <a:solidFill>
                  <a:srgbClr val="0068B5"/>
                </a:solidFill>
              </a:rPr>
            </a:br>
            <a:r>
              <a:rPr lang="en-US" sz="4600" dirty="0"/>
              <a:t> Set color values for both gray and blue to ignore such points</a:t>
            </a:r>
            <a:endParaRPr lang="en-IL" sz="4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FA579-30A7-4CCC-848B-C7C98ED6C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2679192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E8052-8E70-4103-BFC0-E9DC7D788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1D7E1-FB31-4C67-B735-DD0A357C8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11" y="6048375"/>
            <a:ext cx="9239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6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26A3E-EDC3-4588-A89D-1F2801F718ED}"/>
              </a:ext>
            </a:extLst>
          </p:cNvPr>
          <p:cNvSpPr txBox="1"/>
          <p:nvPr/>
        </p:nvSpPr>
        <p:spPr>
          <a:xfrm>
            <a:off x="838199" y="1093788"/>
            <a:ext cx="10506455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 dirty="0">
                <a:solidFill>
                  <a:srgbClr val="0068B5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A3E41-EF5C-4A7B-9DDE-C2DD4A0F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11" y="6048375"/>
            <a:ext cx="9239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8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B4795D-C5E7-4A76-B6E2-D81E2BDE4EFA}"/>
              </a:ext>
            </a:extLst>
          </p:cNvPr>
          <p:cNvSpPr/>
          <p:nvPr/>
        </p:nvSpPr>
        <p:spPr>
          <a:xfrm>
            <a:off x="8522989" y="3429000"/>
            <a:ext cx="333924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Pliah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Paz: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pliah197@gmail.com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3B2946-E41C-43F4-8E8A-F9646F9EA843}"/>
              </a:ext>
            </a:extLst>
          </p:cNvPr>
          <p:cNvSpPr/>
          <p:nvPr/>
        </p:nvSpPr>
        <p:spPr>
          <a:xfrm>
            <a:off x="848688" y="5201786"/>
            <a:ext cx="450142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Tamar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Flaishman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Tamar.flaishman@gmail.com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CC6743-2F0B-4EDA-9C12-C59625DC34E9}"/>
              </a:ext>
            </a:extLst>
          </p:cNvPr>
          <p:cNvSpPr/>
          <p:nvPr/>
        </p:nvSpPr>
        <p:spPr>
          <a:xfrm>
            <a:off x="4086211" y="3412014"/>
            <a:ext cx="423212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Channa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Makover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channa140301@gmail.com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85817-689D-42C7-8A99-9D392BB454F3}"/>
              </a:ext>
            </a:extLst>
          </p:cNvPr>
          <p:cNvSpPr/>
          <p:nvPr/>
        </p:nvSpPr>
        <p:spPr>
          <a:xfrm>
            <a:off x="6264877" y="5201785"/>
            <a:ext cx="498572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Tamar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Bardenshtain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tamar.bardenshtain@gmail.com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A2BE6-40A8-4E29-8B2B-C306DDCBA06A}"/>
              </a:ext>
            </a:extLst>
          </p:cNvPr>
          <p:cNvSpPr/>
          <p:nvPr/>
        </p:nvSpPr>
        <p:spPr>
          <a:xfrm>
            <a:off x="475945" y="3412014"/>
            <a:ext cx="339772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Esti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Hirshman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esty3975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68B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@gmail.com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68B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Picture 6" descr="Mobileye">
            <a:extLst>
              <a:ext uri="{FF2B5EF4-FFF2-40B4-BE49-F238E27FC236}">
                <a16:creationId xmlns:a16="http://schemas.microsoft.com/office/drawing/2014/main" id="{EEB48F0F-87A2-49DE-BA44-D7CC0F79D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2" y="581091"/>
            <a:ext cx="2312060" cy="14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FA88C-413B-42F6-BD2B-91C1BC2A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72" y="217981"/>
            <a:ext cx="3048264" cy="2149026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E400E0DB-A964-427A-A30A-55EAA28DB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19" y="7666"/>
            <a:ext cx="4501425" cy="26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1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D943A2D-A922-4E51-9D20-5D17D5200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5400" kern="1200" dirty="0">
                <a:solidFill>
                  <a:srgbClr val="0068B5"/>
                </a:solidFill>
                <a:latin typeface="+mj-lt"/>
                <a:ea typeface="+mj-ea"/>
                <a:cs typeface="+mj-cs"/>
              </a:rPr>
              <a:t>First approach: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01DCDB5-7724-4815-80C5-B6A77A39F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1928" y="552091"/>
            <a:ext cx="6298825" cy="5662278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228600" algn="l" rtl="0">
              <a:buFont typeface="Arial" panose="020B0604020202020204" pitchFamily="34" charset="0"/>
              <a:buChar char="•"/>
            </a:pPr>
            <a:r>
              <a:rPr lang="en-US" dirty="0"/>
              <a:t>Separating an image into layers.</a:t>
            </a:r>
          </a:p>
          <a:p>
            <a:pPr marL="342900" indent="-228600" algn="l" rtl="0">
              <a:buFont typeface="Arial" panose="020B0604020202020204" pitchFamily="34" charset="0"/>
              <a:buChar char="•"/>
            </a:pPr>
            <a:r>
              <a:rPr lang="en-US" b="1" dirty="0"/>
              <a:t>Convulsion</a:t>
            </a:r>
            <a:r>
              <a:rPr lang="en-US" dirty="0"/>
              <a:t>:</a:t>
            </a:r>
          </a:p>
          <a:p>
            <a:pPr marL="114300" algn="l" rtl="0"/>
            <a:r>
              <a:rPr lang="en-US" sz="2400" dirty="0"/>
              <a:t>Kernel selection:</a:t>
            </a:r>
          </a:p>
          <a:p>
            <a:pPr lvl="3" indent="-228600" algn="l" rtl="0">
              <a:buFont typeface="Arial" panose="020B0604020202020204" pitchFamily="34" charset="0"/>
              <a:buChar char="•"/>
            </a:pPr>
            <a:r>
              <a:rPr lang="en-US" sz="2400" dirty="0"/>
              <a:t> Cutting of a circle of light from a traffic light image.</a:t>
            </a:r>
          </a:p>
          <a:p>
            <a:pPr lvl="3" indent="-228600" algn="l" rtl="0">
              <a:buFont typeface="Arial" panose="020B0604020202020204" pitchFamily="34" charset="0"/>
              <a:buChar char="•"/>
            </a:pPr>
            <a:r>
              <a:rPr lang="en-US" sz="2400" dirty="0"/>
              <a:t>"Round" kernel:</a:t>
            </a:r>
          </a:p>
          <a:p>
            <a:pPr lvl="3" indent="-2286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685800" lvl="2" algn="l" rtl="0"/>
            <a:r>
              <a:rPr lang="en-US" sz="2400" b="1" dirty="0"/>
              <a:t>Result</a:t>
            </a:r>
            <a:r>
              <a:rPr lang="en-US" sz="2400" dirty="0"/>
              <a:t>: List of coordinates of light circles for each layer.</a:t>
            </a:r>
          </a:p>
          <a:p>
            <a:pPr marL="685800" lvl="2" algn="l" rtl="0"/>
            <a:r>
              <a:rPr lang="en-US" sz="2400" b="1" dirty="0"/>
              <a:t>Problems</a:t>
            </a:r>
            <a:r>
              <a:rPr lang="en-US" sz="2400" dirty="0"/>
              <a:t>:</a:t>
            </a:r>
          </a:p>
          <a:p>
            <a:pPr lvl="2" indent="-228600" algn="l" rtl="0">
              <a:buFont typeface="Arial" panose="020B0604020202020204" pitchFamily="34" charset="0"/>
              <a:buChar char="•"/>
            </a:pPr>
            <a:r>
              <a:rPr lang="en-US" sz="2400" dirty="0"/>
              <a:t>Too many redundant points</a:t>
            </a:r>
          </a:p>
          <a:p>
            <a:pPr lvl="2" indent="-228600" algn="l" rtl="0">
              <a:buFont typeface="Arial" panose="020B0604020202020204" pitchFamily="34" charset="0"/>
              <a:buChar char="•"/>
            </a:pPr>
            <a:r>
              <a:rPr lang="en-US" sz="2400" dirty="0"/>
              <a:t>Dots marked in both red and green </a:t>
            </a:r>
          </a:p>
          <a:p>
            <a:pPr marL="685800" lvl="2" algn="l" rtl="0"/>
            <a:r>
              <a:rPr lang="en-US" sz="2400" b="1" dirty="0"/>
              <a:t>Attempt to solve</a:t>
            </a:r>
            <a:r>
              <a:rPr lang="en-US" sz="2400" dirty="0"/>
              <a:t>:</a:t>
            </a:r>
          </a:p>
          <a:p>
            <a:pPr marL="685800" lvl="2" algn="l" rtl="0"/>
            <a:r>
              <a:rPr lang="en-US" sz="2400" dirty="0"/>
              <a:t> Treat points which are only red or only green   by ignoring points in the cut.</a:t>
            </a:r>
          </a:p>
          <a:p>
            <a:pPr marL="685800" lvl="2" algn="l" rtl="0"/>
            <a:r>
              <a:rPr lang="en-US" sz="3000" b="1" dirty="0"/>
              <a:t>not good enough</a:t>
            </a:r>
          </a:p>
        </p:txBody>
      </p:sp>
      <p:pic>
        <p:nvPicPr>
          <p:cNvPr id="2054" name="Picture 6" descr="Mobileye">
            <a:extLst>
              <a:ext uri="{FF2B5EF4-FFF2-40B4-BE49-F238E27FC236}">
                <a16:creationId xmlns:a16="http://schemas.microsoft.com/office/drawing/2014/main" id="{78712410-3FA8-4EA7-9527-8677B9C0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6" y="6135584"/>
            <a:ext cx="921386" cy="5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4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2E601-D5D7-429A-996C-3A13B636A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2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E02FE-DB26-4917-A67B-681B8068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13" y="6111156"/>
            <a:ext cx="9239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8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59FBFE2-3F70-4A53-B0DC-6327E9ADE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484" y="548640"/>
            <a:ext cx="422764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5400" kern="1200" dirty="0">
                <a:solidFill>
                  <a:srgbClr val="0068B5"/>
                </a:solidFill>
                <a:latin typeface="+mj-lt"/>
                <a:ea typeface="+mj-ea"/>
                <a:cs typeface="+mj-cs"/>
              </a:rPr>
              <a:t>Improvement: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432D9E8-A674-46DA-9231-A9EF794D3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rtl="0">
              <a:buFont typeface="Arial" panose="020B0604020202020204" pitchFamily="34" charset="0"/>
              <a:buChar char="•"/>
            </a:pPr>
            <a:r>
              <a:rPr lang="en-US" dirty="0"/>
              <a:t>Separating the red and green layers </a:t>
            </a:r>
          </a:p>
          <a:p>
            <a:pPr indent="-228600" algn="l" rtl="0">
              <a:buFont typeface="Arial" panose="020B0604020202020204" pitchFamily="34" charset="0"/>
              <a:buChar char="•"/>
            </a:pPr>
            <a:r>
              <a:rPr lang="en-US" b="1" dirty="0"/>
              <a:t>Convolve</a:t>
            </a:r>
            <a:r>
              <a:rPr lang="en-US" dirty="0"/>
              <a:t>: Using High Pass</a:t>
            </a:r>
          </a:p>
          <a:p>
            <a:pPr indent="-228600" algn="l" rtl="0">
              <a:buFont typeface="Arial" panose="020B0604020202020204" pitchFamily="34" charset="0"/>
              <a:buChar char="•"/>
            </a:pPr>
            <a:r>
              <a:rPr lang="en-US" b="1" dirty="0"/>
              <a:t>Result</a:t>
            </a:r>
            <a:r>
              <a:rPr lang="en-US" dirty="0"/>
              <a:t>: red and green light sources</a:t>
            </a:r>
          </a:p>
          <a:p>
            <a:pPr algn="l" rtl="0"/>
            <a:r>
              <a:rPr lang="en-US" dirty="0"/>
              <a:t> (by max filter).</a:t>
            </a:r>
          </a:p>
          <a:p>
            <a:pPr indent="-22860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 rtl="0">
              <a:buFont typeface="Arial" panose="020B0604020202020204" pitchFamily="34" charset="0"/>
              <a:buChar char="•"/>
            </a:pPr>
            <a:r>
              <a:rPr lang="en-US" dirty="0"/>
              <a:t>Defines a brightness range of each color and filters the points in the range</a:t>
            </a:r>
          </a:p>
        </p:txBody>
      </p:sp>
      <p:pic>
        <p:nvPicPr>
          <p:cNvPr id="9" name="Picture 6" descr="Mobileye">
            <a:extLst>
              <a:ext uri="{FF2B5EF4-FFF2-40B4-BE49-F238E27FC236}">
                <a16:creationId xmlns:a16="http://schemas.microsoft.com/office/drawing/2014/main" id="{5A7276FA-995E-4AB1-946A-EB78C446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6" y="6135584"/>
            <a:ext cx="921386" cy="5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45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1DF6F41-5A95-4F50-B446-5EAC749E7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4E1571-A3EA-4DB8-9A47-8307E47DD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2929DB54-1BF0-4191-88B1-ADEBA6E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680579" y="3442626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680579" y="702846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4">
            <a:extLst>
              <a:ext uri="{FF2B5EF4-FFF2-40B4-BE49-F238E27FC236}">
                <a16:creationId xmlns:a16="http://schemas.microsoft.com/office/drawing/2014/main" id="{6E28FA02-41B9-466D-B728-320B55FB0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423779" y="3442626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9423779" y="702847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03B86-F206-4421-ABD8-7618EBF90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2674239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EF2865-D38B-460C-B9B5-471714C6F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F4E21F4E-E285-4881-888B-BD7236C2D6E2}"/>
              </a:ext>
            </a:extLst>
          </p:cNvPr>
          <p:cNvSpPr txBox="1">
            <a:spLocks/>
          </p:cNvSpPr>
          <p:nvPr/>
        </p:nvSpPr>
        <p:spPr>
          <a:xfrm>
            <a:off x="2108579" y="1279337"/>
            <a:ext cx="9144000" cy="450002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0068B5"/>
                </a:solidFill>
              </a:rPr>
              <a:t>problem :</a:t>
            </a:r>
            <a:r>
              <a:rPr lang="en-IL" sz="24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 🤔</a:t>
            </a:r>
            <a:endParaRPr lang="en-US" sz="3000" dirty="0">
              <a:solidFill>
                <a:srgbClr val="0068B5"/>
              </a:solidFill>
            </a:endParaRPr>
          </a:p>
          <a:p>
            <a:r>
              <a:rPr lang="en-US" sz="3000" dirty="0"/>
              <a:t>Redundant points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0068B5"/>
                </a:solidFill>
              </a:rPr>
              <a:t>solution: </a:t>
            </a:r>
            <a:r>
              <a:rPr lang="en-IL" sz="2600" b="0" i="0" dirty="0">
                <a:solidFill>
                  <a:srgbClr val="000000"/>
                </a:solidFill>
                <a:effectLst/>
                <a:latin typeface="apple color emoji"/>
              </a:rPr>
              <a:t>💡</a:t>
            </a:r>
            <a:endParaRPr lang="en-US" sz="3000" dirty="0">
              <a:solidFill>
                <a:srgbClr val="0068B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/>
              <a:t>Drop points which are too low or too high (sky , ground)</a:t>
            </a:r>
          </a:p>
          <a:p>
            <a:r>
              <a:rPr lang="en-US" sz="3000" dirty="0">
                <a:solidFill>
                  <a:srgbClr val="0068B5"/>
                </a:solidFill>
              </a:rPr>
              <a:t>problem:</a:t>
            </a:r>
            <a:r>
              <a:rPr lang="en-IL" sz="24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 🤔</a:t>
            </a:r>
            <a:r>
              <a:rPr lang="en-US" sz="3000" dirty="0">
                <a:solidFill>
                  <a:srgbClr val="0068B5"/>
                </a:solidFill>
              </a:rPr>
              <a:t> </a:t>
            </a:r>
          </a:p>
          <a:p>
            <a:r>
              <a:rPr lang="en-US" sz="3000" dirty="0"/>
              <a:t>Several different points on the same traffic light</a:t>
            </a:r>
          </a:p>
          <a:p>
            <a:r>
              <a:rPr lang="en-US" sz="3000" dirty="0">
                <a:solidFill>
                  <a:srgbClr val="0068B5"/>
                </a:solidFill>
              </a:rPr>
              <a:t>solution:</a:t>
            </a:r>
            <a:r>
              <a:rPr lang="en-IL" sz="2400" b="0" i="0" dirty="0">
                <a:solidFill>
                  <a:srgbClr val="000000"/>
                </a:solidFill>
                <a:effectLst/>
                <a:latin typeface="apple color emoji"/>
              </a:rPr>
              <a:t>💡</a:t>
            </a:r>
            <a:endParaRPr lang="en-US" sz="3000" dirty="0">
              <a:solidFill>
                <a:srgbClr val="0068B5"/>
              </a:solidFill>
            </a:endParaRPr>
          </a:p>
          <a:p>
            <a:r>
              <a:rPr lang="en-US" sz="3000" dirty="0"/>
              <a:t> Each area of 50 * 50 returns one point</a:t>
            </a:r>
            <a:endParaRPr lang="en-IL" sz="30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pic>
        <p:nvPicPr>
          <p:cNvPr id="5" name="Picture 6" descr="Mobileye">
            <a:extLst>
              <a:ext uri="{FF2B5EF4-FFF2-40B4-BE49-F238E27FC236}">
                <a16:creationId xmlns:a16="http://schemas.microsoft.com/office/drawing/2014/main" id="{3B87373A-F61E-45EB-B121-FE11CBBA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6" y="6135584"/>
            <a:ext cx="921386" cy="5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3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road, sky, way&#10;&#10;Description automatically generated">
            <a:extLst>
              <a:ext uri="{FF2B5EF4-FFF2-40B4-BE49-F238E27FC236}">
                <a16:creationId xmlns:a16="http://schemas.microsoft.com/office/drawing/2014/main" id="{4CD15322-ABB0-44A2-80AE-2B77A4AE2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"/>
          <a:stretch/>
        </p:blipFill>
        <p:spPr>
          <a:xfrm>
            <a:off x="821204" y="704763"/>
            <a:ext cx="10628376" cy="5440003"/>
          </a:xfrm>
          <a:prstGeom prst="rect">
            <a:avLst/>
          </a:prstGeom>
        </p:spPr>
      </p:pic>
      <p:sp>
        <p:nvSpPr>
          <p:cNvPr id="4" name="AutoShape 2">
            <a:hlinkClick r:id="rId3"/>
            <a:extLst>
              <a:ext uri="{FF2B5EF4-FFF2-40B4-BE49-F238E27FC236}">
                <a16:creationId xmlns:a16="http://schemas.microsoft.com/office/drawing/2014/main" id="{3744400A-EA10-4F7C-B1DB-7415E7967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18" name="Picture 6" descr="Mobileye">
            <a:extLst>
              <a:ext uri="{FF2B5EF4-FFF2-40B4-BE49-F238E27FC236}">
                <a16:creationId xmlns:a16="http://schemas.microsoft.com/office/drawing/2014/main" id="{DAF40048-3051-4532-93BC-D1C1D58B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6" y="6135584"/>
            <a:ext cx="921386" cy="5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99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road, outdoor, light&#10;&#10;Description automatically generated">
            <a:extLst>
              <a:ext uri="{FF2B5EF4-FFF2-40B4-BE49-F238E27FC236}">
                <a16:creationId xmlns:a16="http://schemas.microsoft.com/office/drawing/2014/main" id="{8A84810D-3799-45AD-9C4F-5C68C2B167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pic>
        <p:nvPicPr>
          <p:cNvPr id="11" name="Picture 6" descr="Mobileye">
            <a:extLst>
              <a:ext uri="{FF2B5EF4-FFF2-40B4-BE49-F238E27FC236}">
                <a16:creationId xmlns:a16="http://schemas.microsoft.com/office/drawing/2014/main" id="{FC5EB198-5179-4FA7-8F45-5A4928B5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6" y="6135584"/>
            <a:ext cx="921386" cy="5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0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cars are stopped at a red light&#10;&#10;Description automatically generated with low confidence">
            <a:extLst>
              <a:ext uri="{FF2B5EF4-FFF2-40B4-BE49-F238E27FC236}">
                <a16:creationId xmlns:a16="http://schemas.microsoft.com/office/drawing/2014/main" id="{70154887-ACDD-4728-B0F6-0FD60DAB3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42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  <p:pic>
        <p:nvPicPr>
          <p:cNvPr id="11" name="Picture 10" descr="A blue rectangle with white rectangles&#10;&#10;Description automatically generated with medium confidence">
            <a:extLst>
              <a:ext uri="{FF2B5EF4-FFF2-40B4-BE49-F238E27FC236}">
                <a16:creationId xmlns:a16="http://schemas.microsoft.com/office/drawing/2014/main" id="{21E28831-ABD7-4858-9102-C41BEAC4C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39" y="6172199"/>
            <a:ext cx="9239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888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320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apple color emoji</vt:lpstr>
      <vt:lpstr>Arial</vt:lpstr>
      <vt:lpstr>Calibri</vt:lpstr>
      <vt:lpstr>Calibri Light</vt:lpstr>
      <vt:lpstr>Helvetica Neue Medium</vt:lpstr>
      <vt:lpstr>Segoe UI Emoji</vt:lpstr>
      <vt:lpstr>ערכת נושא Office</vt:lpstr>
      <vt:lpstr>PowerPoint Presentation</vt:lpstr>
      <vt:lpstr>PowerPoint Presentation</vt:lpstr>
      <vt:lpstr>First approach: </vt:lpstr>
      <vt:lpstr>PowerPoint Presentation</vt:lpstr>
      <vt:lpstr>Improvement: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approach:</vt:lpstr>
      <vt:lpstr>Problem:🤔 Redundant points Solution:💡  Set color values for both gray and blue to ignore such points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choos</dc:title>
  <dc:creator>pliah197@gmail.com</dc:creator>
  <cp:lastModifiedBy>חנה מקובר</cp:lastModifiedBy>
  <cp:revision>18</cp:revision>
  <dcterms:created xsi:type="dcterms:W3CDTF">2021-08-10T08:46:20Z</dcterms:created>
  <dcterms:modified xsi:type="dcterms:W3CDTF">2021-08-10T12:23:45Z</dcterms:modified>
</cp:coreProperties>
</file>